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Garet Book" panose="020B0604020202020204" charset="0"/>
      <p:regular r:id="rId20"/>
    </p:embeddedFont>
    <p:embeddedFont>
      <p:font typeface="Neue Machina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25" d="100"/>
          <a:sy n="25" d="100"/>
        </p:scale>
        <p:origin x="2386" y="99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2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4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5547000" y="-644445"/>
            <a:ext cx="12017489" cy="1157588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 t="4537" b="1379"/>
          <a:stretch>
            <a:fillRect/>
          </a:stretch>
        </p:blipFill>
        <p:spPr>
          <a:xfrm>
            <a:off x="12122038" y="1028700"/>
            <a:ext cx="5094540" cy="168646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6113293" y="4650813"/>
            <a:ext cx="12017489" cy="4607487"/>
            <a:chOff x="0" y="0"/>
            <a:chExt cx="16023319" cy="6143316"/>
          </a:xfrm>
        </p:grpSpPr>
        <p:sp>
          <p:nvSpPr>
            <p:cNvPr id="5" name="TextBox 5"/>
            <p:cNvSpPr txBox="1"/>
            <p:nvPr/>
          </p:nvSpPr>
          <p:spPr>
            <a:xfrm>
              <a:off x="0" y="-19050"/>
              <a:ext cx="16023319" cy="36923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904"/>
                </a:lnSpc>
              </a:pPr>
              <a:r>
                <a:rPr lang="en-US" sz="9087" dirty="0">
                  <a:solidFill>
                    <a:srgbClr val="B3E4C5"/>
                  </a:solidFill>
                  <a:latin typeface="Neue Machina"/>
                </a:rPr>
                <a:t>Dining Philosopher Problem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3894903"/>
              <a:ext cx="10890794" cy="22484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14"/>
                </a:lnSpc>
              </a:pPr>
              <a:r>
                <a:rPr lang="en-US" sz="2438">
                  <a:solidFill>
                    <a:srgbClr val="B3E4C5"/>
                  </a:solidFill>
                  <a:latin typeface="Garet Book"/>
                </a:rPr>
                <a:t>Presented by: Raghav Sharma          (2021A1R045)</a:t>
              </a:r>
            </a:p>
            <a:p>
              <a:pPr>
                <a:lnSpc>
                  <a:spcPts val="3414"/>
                </a:lnSpc>
              </a:pPr>
              <a:r>
                <a:rPr lang="en-US" sz="2438">
                  <a:solidFill>
                    <a:srgbClr val="B3E4C5"/>
                  </a:solidFill>
                  <a:latin typeface="Garet Book"/>
                </a:rPr>
                <a:t>                            Vaibhav Sabherwal   (2021A1R048)</a:t>
              </a:r>
            </a:p>
            <a:p>
              <a:pPr>
                <a:lnSpc>
                  <a:spcPts val="3414"/>
                </a:lnSpc>
              </a:pPr>
              <a:r>
                <a:rPr lang="en-US" sz="2438">
                  <a:solidFill>
                    <a:srgbClr val="B3E4C5"/>
                  </a:solidFill>
                  <a:latin typeface="Garet Book"/>
                </a:rPr>
                <a:t>                            Sayeum Mahajan       (2021A1R034)</a:t>
              </a:r>
            </a:p>
            <a:p>
              <a:pPr>
                <a:lnSpc>
                  <a:spcPts val="3414"/>
                </a:lnSpc>
              </a:pPr>
              <a:r>
                <a:rPr lang="en-US" sz="2438">
                  <a:solidFill>
                    <a:srgbClr val="B3E4C5"/>
                  </a:solidFill>
                  <a:latin typeface="Garet Book"/>
                </a:rPr>
                <a:t>                            Rassia Bharti               (2022A1L010)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E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69680" y="3051443"/>
            <a:ext cx="15822236" cy="5230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9" lvl="1" indent="-399415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B4236"/>
                </a:solidFill>
                <a:latin typeface="Garet Book"/>
              </a:rPr>
              <a:t>In computer programming, a mutex (mutual exclusion object) is a program object that is created so that multiple program thread can take turns sharing the same resource, such as access to a file. </a:t>
            </a:r>
          </a:p>
          <a:p>
            <a:pPr marL="798829" lvl="1" indent="-399415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B4236"/>
                </a:solidFill>
                <a:latin typeface="Garet Book"/>
              </a:rPr>
              <a:t>Only one process at a time is allowed in the critical section for a resource.</a:t>
            </a:r>
          </a:p>
          <a:p>
            <a:pPr marL="798829" lvl="1" indent="-399415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0B4236"/>
                </a:solidFill>
                <a:latin typeface="Garet Book"/>
              </a:rPr>
              <a:t>No deadlock or starvation.</a:t>
            </a:r>
          </a:p>
          <a:p>
            <a:pPr algn="l">
              <a:lnSpc>
                <a:spcPts val="5179"/>
              </a:lnSpc>
            </a:pPr>
            <a:r>
              <a:rPr lang="en-US" sz="3699">
                <a:solidFill>
                  <a:srgbClr val="0B4236"/>
                </a:solidFill>
                <a:latin typeface="Garet Book"/>
              </a:rPr>
              <a:t>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69680" y="790575"/>
            <a:ext cx="9182983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144"/>
              </a:lnSpc>
            </a:pPr>
            <a:r>
              <a:rPr lang="en-US" sz="8454">
                <a:solidFill>
                  <a:srgbClr val="0B4236"/>
                </a:solidFill>
                <a:latin typeface="Neue Machina"/>
              </a:rPr>
              <a:t>What is mutex?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046306" y="9314082"/>
            <a:ext cx="21327024" cy="11996451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E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86916" y="3507307"/>
            <a:ext cx="17908522" cy="3202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40"/>
              </a:lnSpc>
            </a:pPr>
            <a:r>
              <a:rPr lang="en-US" sz="3600">
                <a:solidFill>
                  <a:srgbClr val="0B4236"/>
                </a:solidFill>
                <a:latin typeface="Garet Book"/>
              </a:rPr>
              <a:t>A solution of the Dining Philosophers Problem is to use a semaphore to represent a chopstick, A Chopstick can be picked up by executing a wait</a:t>
            </a:r>
          </a:p>
          <a:p>
            <a:pPr>
              <a:lnSpc>
                <a:spcPts val="5040"/>
              </a:lnSpc>
            </a:pPr>
            <a:r>
              <a:rPr lang="en-US" sz="3600">
                <a:solidFill>
                  <a:srgbClr val="0B4236"/>
                </a:solidFill>
                <a:latin typeface="Garet Book"/>
              </a:rPr>
              <a:t>operation on the semaphore and released by executing a Signal</a:t>
            </a:r>
          </a:p>
          <a:p>
            <a:pPr>
              <a:lnSpc>
                <a:spcPts val="5180"/>
              </a:lnSpc>
            </a:pPr>
            <a:r>
              <a:rPr lang="en-US" sz="3700">
                <a:solidFill>
                  <a:srgbClr val="0B4236"/>
                </a:solidFill>
                <a:latin typeface="Garet Book"/>
              </a:rPr>
              <a:t>semaphore.</a:t>
            </a:r>
          </a:p>
          <a:p>
            <a:pPr algn="l">
              <a:lnSpc>
                <a:spcPts val="5180"/>
              </a:lnSpc>
            </a:pPr>
            <a:endParaRPr lang="en-US" sz="3700">
              <a:solidFill>
                <a:srgbClr val="0B4236"/>
              </a:solidFill>
              <a:latin typeface="Garet Book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86916" y="283824"/>
            <a:ext cx="17908522" cy="2581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144"/>
              </a:lnSpc>
            </a:pPr>
            <a:r>
              <a:rPr lang="en-US" sz="8454">
                <a:solidFill>
                  <a:srgbClr val="0B4236"/>
                </a:solidFill>
                <a:latin typeface="Neue Machina"/>
              </a:rPr>
              <a:t>Solution of Dining Philosophers Problem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046306" y="9314082"/>
            <a:ext cx="21327024" cy="119964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Word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E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046306" y="9314082"/>
            <a:ext cx="21327024" cy="1199645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 r="3744"/>
          <a:stretch>
            <a:fillRect/>
          </a:stretch>
        </p:blipFill>
        <p:spPr>
          <a:xfrm>
            <a:off x="4158105" y="1461140"/>
            <a:ext cx="8918202" cy="8336454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769680" y="165740"/>
            <a:ext cx="9182983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144"/>
              </a:lnSpc>
            </a:pPr>
            <a:r>
              <a:rPr lang="en-US" sz="8454">
                <a:solidFill>
                  <a:srgbClr val="0B4236"/>
                </a:solidFill>
                <a:latin typeface="Neue Machina"/>
              </a:rPr>
              <a:t>Implementation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867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19175"/>
            <a:ext cx="6910589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144"/>
              </a:lnSpc>
            </a:pPr>
            <a:r>
              <a:rPr lang="en-US" sz="8454">
                <a:solidFill>
                  <a:srgbClr val="B3E4C5"/>
                </a:solidFill>
                <a:latin typeface="Neue Machina"/>
              </a:rPr>
              <a:t>References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2783953">
            <a:off x="6669020" y="3776766"/>
            <a:ext cx="14996323" cy="7825354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953513" y="2400935"/>
            <a:ext cx="10418605" cy="6857365"/>
            <a:chOff x="0" y="0"/>
            <a:chExt cx="13891473" cy="9143153"/>
          </a:xfrm>
        </p:grpSpPr>
        <p:sp>
          <p:nvSpPr>
            <p:cNvPr id="5" name="TextBox 5"/>
            <p:cNvSpPr txBox="1"/>
            <p:nvPr/>
          </p:nvSpPr>
          <p:spPr>
            <a:xfrm>
              <a:off x="0" y="-85725"/>
              <a:ext cx="13891473" cy="497363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10989" lvl="1" indent="-305495">
                <a:lnSpc>
                  <a:spcPts val="4244"/>
                </a:lnSpc>
                <a:buFont typeface="Arial"/>
                <a:buChar char="•"/>
              </a:pPr>
              <a:r>
                <a:rPr lang="en-US" sz="2829">
                  <a:solidFill>
                    <a:srgbClr val="B3E4C5"/>
                  </a:solidFill>
                  <a:latin typeface="Garet Book"/>
                </a:rPr>
                <a:t>Code – https://github.com/topics/dining-philosophers-problem</a:t>
              </a:r>
            </a:p>
            <a:p>
              <a:pPr marL="610989" lvl="1" indent="-305495">
                <a:lnSpc>
                  <a:spcPts val="4244"/>
                </a:lnSpc>
                <a:buFont typeface="Arial"/>
                <a:buChar char="•"/>
              </a:pPr>
              <a:r>
                <a:rPr lang="en-US" sz="2829">
                  <a:solidFill>
                    <a:srgbClr val="B3E4C5"/>
                  </a:solidFill>
                  <a:latin typeface="Garet Book"/>
                </a:rPr>
                <a:t>https://www.geeksforgeeks.org/dining-philosopher-problem-using-semaphores/</a:t>
              </a:r>
            </a:p>
            <a:p>
              <a:pPr marL="610989" lvl="1" indent="-305495">
                <a:lnSpc>
                  <a:spcPts val="4244"/>
                </a:lnSpc>
                <a:buFont typeface="Arial"/>
                <a:buChar char="•"/>
              </a:pPr>
              <a:r>
                <a:rPr lang="en-US" sz="2829">
                  <a:solidFill>
                    <a:srgbClr val="B3E4C5"/>
                  </a:solidFill>
                  <a:latin typeface="Garet Book"/>
                </a:rPr>
                <a:t>https://www.tutorialspoint.com/dining-philosophers-problem-dpp</a:t>
              </a:r>
            </a:p>
            <a:p>
              <a:pPr>
                <a:lnSpc>
                  <a:spcPts val="4244"/>
                </a:lnSpc>
              </a:pPr>
              <a:endParaRPr lang="en-US" sz="2829">
                <a:solidFill>
                  <a:srgbClr val="B3E4C5"/>
                </a:solidFill>
                <a:latin typeface="Garet Book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5614669"/>
              <a:ext cx="13891473" cy="13795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10989" lvl="1" indent="-305495">
                <a:lnSpc>
                  <a:spcPts val="4244"/>
                </a:lnSpc>
                <a:buFont typeface="Arial"/>
                <a:buChar char="•"/>
              </a:pPr>
              <a:r>
                <a:rPr lang="en-US" sz="2829">
                  <a:solidFill>
                    <a:srgbClr val="B3E4C5"/>
                  </a:solidFill>
                  <a:latin typeface="Garet Book"/>
                </a:rPr>
                <a:t>Algorithm – geekforgeeks , Java point, Edukera and Wikipedia.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7763569"/>
              <a:ext cx="13891473" cy="13795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10989" lvl="1" indent="-305495">
                <a:lnSpc>
                  <a:spcPts val="4244"/>
                </a:lnSpc>
                <a:buFont typeface="Arial"/>
                <a:buChar char="•"/>
              </a:pPr>
              <a:r>
                <a:rPr lang="en-US" sz="2829">
                  <a:solidFill>
                    <a:srgbClr val="B3E4C5"/>
                  </a:solidFill>
                  <a:latin typeface="Garet Book"/>
                </a:rPr>
                <a:t>Diagram -https://media.geeksforgeeks.org/wp-content/uploads/dining_philosopher_problem.png</a:t>
              </a:r>
            </a:p>
          </p:txBody>
        </p:sp>
      </p:grpSp>
    </p:spTree>
  </p:cSld>
  <p:clrMapOvr>
    <a:masterClrMapping/>
  </p:clrMapOvr>
  <p:transition>
    <p:circl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42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5787945" y="-644445"/>
            <a:ext cx="11575889" cy="11575889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471951" y="4187712"/>
            <a:ext cx="10896411" cy="1419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159"/>
              </a:lnSpc>
            </a:pPr>
            <a:r>
              <a:rPr lang="en-US" sz="9299">
                <a:solidFill>
                  <a:srgbClr val="B3E4C5"/>
                </a:solidFill>
                <a:latin typeface="Neue Machina"/>
              </a:rPr>
              <a:t>Thank you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867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0800000">
            <a:off x="-369803" y="3315789"/>
            <a:ext cx="8448122" cy="483847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5664327" y="5031842"/>
            <a:ext cx="223315" cy="223315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B3E4C5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835969" y="845183"/>
            <a:ext cx="8115300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B3E4C5"/>
                </a:solidFill>
                <a:latin typeface="Neue Machina"/>
              </a:rPr>
              <a:t>Conent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549400" y="1540508"/>
            <a:ext cx="5354610" cy="9569235"/>
            <a:chOff x="0" y="0"/>
            <a:chExt cx="7139480" cy="12758980"/>
          </a:xfrm>
        </p:grpSpPr>
        <p:sp>
          <p:nvSpPr>
            <p:cNvPr id="7" name="TextBox 7"/>
            <p:cNvSpPr txBox="1"/>
            <p:nvPr/>
          </p:nvSpPr>
          <p:spPr>
            <a:xfrm>
              <a:off x="0" y="-47625"/>
              <a:ext cx="7139480" cy="103565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10"/>
                </a:lnSpc>
              </a:pPr>
              <a:r>
                <a:rPr lang="en-US" sz="2221" u="sng">
                  <a:solidFill>
                    <a:srgbClr val="B3E4C5"/>
                  </a:solidFill>
                  <a:latin typeface="Garet Book"/>
                </a:rPr>
                <a:t>Problem Statement</a:t>
              </a:r>
            </a:p>
            <a:p>
              <a:pPr>
                <a:lnSpc>
                  <a:spcPts val="3110"/>
                </a:lnSpc>
              </a:pPr>
              <a:endParaRPr lang="en-US" sz="2221" u="sng">
                <a:solidFill>
                  <a:srgbClr val="B3E4C5"/>
                </a:solidFill>
                <a:latin typeface="Garet Book"/>
              </a:endParaRPr>
            </a:p>
            <a:p>
              <a:pPr>
                <a:lnSpc>
                  <a:spcPts val="3110"/>
                </a:lnSpc>
              </a:pPr>
              <a:r>
                <a:rPr lang="en-US" sz="2221" u="sng">
                  <a:solidFill>
                    <a:srgbClr val="B3E4C5"/>
                  </a:solidFill>
                  <a:latin typeface="Garet Book"/>
                </a:rPr>
                <a:t>Diagram </a:t>
              </a:r>
            </a:p>
            <a:p>
              <a:pPr>
                <a:lnSpc>
                  <a:spcPts val="3110"/>
                </a:lnSpc>
              </a:pPr>
              <a:endParaRPr lang="en-US" sz="2221" u="sng">
                <a:solidFill>
                  <a:srgbClr val="B3E4C5"/>
                </a:solidFill>
                <a:latin typeface="Garet Book"/>
              </a:endParaRPr>
            </a:p>
            <a:p>
              <a:pPr>
                <a:lnSpc>
                  <a:spcPts val="3110"/>
                </a:lnSpc>
              </a:pPr>
              <a:r>
                <a:rPr lang="en-US" sz="2221" u="sng">
                  <a:solidFill>
                    <a:srgbClr val="B3E4C5"/>
                  </a:solidFill>
                  <a:latin typeface="Garet Book"/>
                </a:rPr>
                <a:t>Objective</a:t>
              </a:r>
            </a:p>
            <a:p>
              <a:pPr>
                <a:lnSpc>
                  <a:spcPts val="3110"/>
                </a:lnSpc>
              </a:pPr>
              <a:endParaRPr lang="en-US" sz="2221" u="sng">
                <a:solidFill>
                  <a:srgbClr val="B3E4C5"/>
                </a:solidFill>
                <a:latin typeface="Garet Book"/>
              </a:endParaRPr>
            </a:p>
            <a:p>
              <a:pPr>
                <a:lnSpc>
                  <a:spcPts val="3110"/>
                </a:lnSpc>
              </a:pPr>
              <a:r>
                <a:rPr lang="en-US" sz="2221" u="sng">
                  <a:solidFill>
                    <a:srgbClr val="B3E4C5"/>
                  </a:solidFill>
                  <a:latin typeface="Garet Book"/>
                </a:rPr>
                <a:t>Semaphore</a:t>
              </a:r>
            </a:p>
            <a:p>
              <a:pPr>
                <a:lnSpc>
                  <a:spcPts val="3110"/>
                </a:lnSpc>
              </a:pPr>
              <a:endParaRPr lang="en-US" sz="2221" u="sng">
                <a:solidFill>
                  <a:srgbClr val="B3E4C5"/>
                </a:solidFill>
                <a:latin typeface="Garet Book"/>
              </a:endParaRPr>
            </a:p>
            <a:p>
              <a:pPr>
                <a:lnSpc>
                  <a:spcPts val="3110"/>
                </a:lnSpc>
              </a:pPr>
              <a:r>
                <a:rPr lang="en-US" sz="2221" u="sng">
                  <a:solidFill>
                    <a:srgbClr val="B3E4C5"/>
                  </a:solidFill>
                  <a:latin typeface="Garet Book"/>
                </a:rPr>
                <a:t>Deadlock</a:t>
              </a:r>
            </a:p>
            <a:p>
              <a:pPr>
                <a:lnSpc>
                  <a:spcPts val="3110"/>
                </a:lnSpc>
              </a:pPr>
              <a:endParaRPr lang="en-US" sz="2221" u="sng">
                <a:solidFill>
                  <a:srgbClr val="B3E4C5"/>
                </a:solidFill>
                <a:latin typeface="Garet Book"/>
              </a:endParaRPr>
            </a:p>
            <a:p>
              <a:pPr>
                <a:lnSpc>
                  <a:spcPts val="3110"/>
                </a:lnSpc>
              </a:pPr>
              <a:r>
                <a:rPr lang="en-US" sz="2221" u="sng">
                  <a:solidFill>
                    <a:srgbClr val="B3E4C5"/>
                  </a:solidFill>
                  <a:latin typeface="Garet Book"/>
                </a:rPr>
                <a:t>Flowchart</a:t>
              </a:r>
            </a:p>
            <a:p>
              <a:pPr>
                <a:lnSpc>
                  <a:spcPts val="3110"/>
                </a:lnSpc>
              </a:pPr>
              <a:endParaRPr lang="en-US" sz="2221" u="sng">
                <a:solidFill>
                  <a:srgbClr val="B3E4C5"/>
                </a:solidFill>
                <a:latin typeface="Garet Book"/>
              </a:endParaRPr>
            </a:p>
            <a:p>
              <a:pPr>
                <a:lnSpc>
                  <a:spcPts val="3110"/>
                </a:lnSpc>
              </a:pPr>
              <a:r>
                <a:rPr lang="en-US" sz="2221" u="sng">
                  <a:solidFill>
                    <a:srgbClr val="B3E4C5"/>
                  </a:solidFill>
                  <a:latin typeface="Garet Book"/>
                </a:rPr>
                <a:t>Algorithm</a:t>
              </a:r>
            </a:p>
            <a:p>
              <a:pPr>
                <a:lnSpc>
                  <a:spcPts val="3110"/>
                </a:lnSpc>
              </a:pPr>
              <a:endParaRPr lang="en-US" sz="2221" u="sng">
                <a:solidFill>
                  <a:srgbClr val="B3E4C5"/>
                </a:solidFill>
                <a:latin typeface="Garet Book"/>
              </a:endParaRPr>
            </a:p>
            <a:p>
              <a:pPr>
                <a:lnSpc>
                  <a:spcPts val="3110"/>
                </a:lnSpc>
              </a:pPr>
              <a:r>
                <a:rPr lang="en-US" sz="2221" u="sng">
                  <a:solidFill>
                    <a:srgbClr val="B3E4C5"/>
                  </a:solidFill>
                  <a:latin typeface="Garet Book"/>
                </a:rPr>
                <a:t>Proposed Solutions</a:t>
              </a:r>
            </a:p>
            <a:p>
              <a:pPr>
                <a:lnSpc>
                  <a:spcPts val="3110"/>
                </a:lnSpc>
              </a:pPr>
              <a:endParaRPr lang="en-US" sz="2221" u="sng">
                <a:solidFill>
                  <a:srgbClr val="B3E4C5"/>
                </a:solidFill>
                <a:latin typeface="Garet Book"/>
              </a:endParaRPr>
            </a:p>
            <a:p>
              <a:pPr>
                <a:lnSpc>
                  <a:spcPts val="3110"/>
                </a:lnSpc>
              </a:pPr>
              <a:r>
                <a:rPr lang="en-US" sz="2221" u="sng">
                  <a:solidFill>
                    <a:srgbClr val="B3E4C5"/>
                  </a:solidFill>
                  <a:latin typeface="Garet Book"/>
                </a:rPr>
                <a:t>Implementation</a:t>
              </a:r>
            </a:p>
            <a:p>
              <a:pPr>
                <a:lnSpc>
                  <a:spcPts val="3110"/>
                </a:lnSpc>
              </a:pPr>
              <a:endParaRPr lang="en-US" sz="2221" u="sng">
                <a:solidFill>
                  <a:srgbClr val="B3E4C5"/>
                </a:solidFill>
                <a:latin typeface="Garet Book"/>
              </a:endParaRPr>
            </a:p>
            <a:p>
              <a:pPr>
                <a:lnSpc>
                  <a:spcPts val="3110"/>
                </a:lnSpc>
              </a:pPr>
              <a:r>
                <a:rPr lang="en-US" sz="2221" u="sng">
                  <a:solidFill>
                    <a:srgbClr val="B3E4C5"/>
                  </a:solidFill>
                  <a:latin typeface="Garet Book"/>
                </a:rPr>
                <a:t>References</a:t>
              </a:r>
            </a:p>
            <a:p>
              <a:pPr>
                <a:lnSpc>
                  <a:spcPts val="3110"/>
                </a:lnSpc>
              </a:pPr>
              <a:endParaRPr lang="en-US" sz="2221" u="sng">
                <a:solidFill>
                  <a:srgbClr val="B3E4C5"/>
                </a:solidFill>
                <a:latin typeface="Garet Book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0633993"/>
              <a:ext cx="7139480" cy="4915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10"/>
                </a:lnSpc>
              </a:pPr>
              <a:endParaRPr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2267396"/>
              <a:ext cx="7139480" cy="4915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1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6604483" y="4604678"/>
            <a:ext cx="223315" cy="223315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B3E4C5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7773394" y="6507711"/>
            <a:ext cx="223315" cy="223315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B3E4C5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8565981" y="3946063"/>
            <a:ext cx="223315" cy="223315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B3E4C5"/>
            </a:solidFill>
          </p:spPr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E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69680" y="3849260"/>
            <a:ext cx="17155942" cy="5230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935" lvl="1" indent="-399467">
              <a:lnSpc>
                <a:spcPts val="5180"/>
              </a:lnSpc>
              <a:buFont typeface="Arial"/>
              <a:buChar char="•"/>
            </a:pPr>
            <a:r>
              <a:rPr lang="en-US" sz="3700">
                <a:solidFill>
                  <a:srgbClr val="0B4236"/>
                </a:solidFill>
                <a:latin typeface="Garet Book"/>
              </a:rPr>
              <a:t>The problem is how to design a regime such that no philosopher will starve.</a:t>
            </a:r>
          </a:p>
          <a:p>
            <a:pPr marL="800274" lvl="1" indent="-400137">
              <a:lnSpc>
                <a:spcPts val="5189"/>
              </a:lnSpc>
              <a:buFont typeface="Arial"/>
              <a:buChar char="•"/>
            </a:pPr>
            <a:r>
              <a:rPr lang="en-US" sz="3706">
                <a:solidFill>
                  <a:srgbClr val="0B4236"/>
                </a:solidFill>
                <a:latin typeface="Garet Book"/>
              </a:rPr>
              <a:t>Five philosopher are in a thinking – eating cycle.</a:t>
            </a:r>
          </a:p>
          <a:p>
            <a:pPr marL="800274" lvl="1" indent="-400137">
              <a:lnSpc>
                <a:spcPts val="5189"/>
              </a:lnSpc>
              <a:buFont typeface="Arial"/>
              <a:buChar char="•"/>
            </a:pPr>
            <a:r>
              <a:rPr lang="en-US" sz="3706">
                <a:solidFill>
                  <a:srgbClr val="0B4236"/>
                </a:solidFill>
                <a:latin typeface="Garet Book"/>
              </a:rPr>
              <a:t>When a philosopher gets hungry, he sits down, picks up two nearest chopsticks and eats.</a:t>
            </a:r>
          </a:p>
          <a:p>
            <a:pPr marL="800274" lvl="1" indent="-400137">
              <a:lnSpc>
                <a:spcPts val="5189"/>
              </a:lnSpc>
              <a:buFont typeface="Arial"/>
              <a:buChar char="•"/>
            </a:pPr>
            <a:r>
              <a:rPr lang="en-US" sz="3706">
                <a:solidFill>
                  <a:srgbClr val="0B4236"/>
                </a:solidFill>
                <a:latin typeface="Garet Book"/>
              </a:rPr>
              <a:t>A philosopher can eat only if he has both chopsticks.</a:t>
            </a:r>
          </a:p>
          <a:p>
            <a:pPr marL="800274" lvl="1" indent="-400137">
              <a:lnSpc>
                <a:spcPts val="5189"/>
              </a:lnSpc>
              <a:buFont typeface="Arial"/>
              <a:buChar char="•"/>
            </a:pPr>
            <a:r>
              <a:rPr lang="en-US" sz="3706">
                <a:solidFill>
                  <a:srgbClr val="0B4236"/>
                </a:solidFill>
                <a:latin typeface="Garet Book"/>
              </a:rPr>
              <a:t>After eating, he puts down both chopsticks and thinks.</a:t>
            </a:r>
          </a:p>
          <a:p>
            <a:pPr marL="800274" lvl="1" indent="-400137" algn="l">
              <a:lnSpc>
                <a:spcPts val="5189"/>
              </a:lnSpc>
              <a:buFont typeface="Arial"/>
              <a:buChar char="•"/>
            </a:pPr>
            <a:r>
              <a:rPr lang="en-US" sz="3706">
                <a:solidFill>
                  <a:srgbClr val="0B4236"/>
                </a:solidFill>
                <a:latin typeface="Garet Book"/>
              </a:rPr>
              <a:t>This cycle continues.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69680" y="790575"/>
            <a:ext cx="5562877" cy="3125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145"/>
              </a:lnSpc>
            </a:pPr>
            <a:r>
              <a:rPr lang="en-US" sz="5121">
                <a:solidFill>
                  <a:srgbClr val="0B4236"/>
                </a:solidFill>
                <a:latin typeface="Neue Machina"/>
              </a:rPr>
              <a:t>Dining Philosophers Problem</a:t>
            </a:r>
          </a:p>
          <a:p>
            <a:pPr>
              <a:lnSpc>
                <a:spcPts val="6145"/>
              </a:lnSpc>
            </a:pPr>
            <a:endParaRPr lang="en-US" sz="5121">
              <a:solidFill>
                <a:srgbClr val="0B4236"/>
              </a:solidFill>
              <a:latin typeface="Neue Machina"/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046306" y="9314082"/>
            <a:ext cx="21327024" cy="11996451"/>
          </a:xfrm>
          <a:prstGeom prst="rect">
            <a:avLst/>
          </a:prstGeom>
        </p:spPr>
      </p:pic>
    </p:spTree>
  </p:cSld>
  <p:clrMapOvr>
    <a:masterClrMapping/>
  </p:clrMapOvr>
  <p:transition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E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84480" y="6401226"/>
            <a:ext cx="18856960" cy="1060704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 l="118" t="294" b="483"/>
          <a:stretch>
            <a:fillRect/>
          </a:stretch>
        </p:blipFill>
        <p:spPr>
          <a:xfrm>
            <a:off x="6082679" y="1754402"/>
            <a:ext cx="9389647" cy="7972425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36722" y="261294"/>
            <a:ext cx="9039128" cy="22674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07"/>
              </a:lnSpc>
            </a:pPr>
            <a:r>
              <a:rPr lang="en-US" sz="7422">
                <a:solidFill>
                  <a:srgbClr val="0B4236"/>
                </a:solidFill>
                <a:latin typeface="Neue Machina"/>
              </a:rPr>
              <a:t>Diagramatic Representation</a:t>
            </a:r>
          </a:p>
        </p:txBody>
      </p:sp>
    </p:spTree>
  </p:cSld>
  <p:clrMapOvr>
    <a:masterClrMapping/>
  </p:clrMapOvr>
  <p:transition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E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69680" y="3602792"/>
            <a:ext cx="15866702" cy="5254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5313" lvl="1" indent="-402656">
              <a:lnSpc>
                <a:spcPts val="5222"/>
              </a:lnSpc>
              <a:buFont typeface="Arial"/>
              <a:buChar char="•"/>
            </a:pPr>
            <a:r>
              <a:rPr lang="en-US" sz="3730">
                <a:solidFill>
                  <a:srgbClr val="0B4236"/>
                </a:solidFill>
                <a:latin typeface="Garet Book"/>
              </a:rPr>
              <a:t>In computer science, the dining philosophers problem is an example problem often used in concurrent algorithm design to illustrate synchronization issues and techniques for resolving them.</a:t>
            </a:r>
          </a:p>
          <a:p>
            <a:pPr marL="805313" lvl="1" indent="-402656">
              <a:lnSpc>
                <a:spcPts val="5222"/>
              </a:lnSpc>
              <a:buFont typeface="Arial"/>
              <a:buChar char="•"/>
            </a:pPr>
            <a:r>
              <a:rPr lang="en-US" sz="3730">
                <a:solidFill>
                  <a:srgbClr val="0B4236"/>
                </a:solidFill>
                <a:latin typeface="Garet Book"/>
              </a:rPr>
              <a:t>Philosophy as a process functions as an activity which responds to society's demand for wisdom, which is bringing together all that we know in order to obtain what we value.</a:t>
            </a:r>
          </a:p>
          <a:p>
            <a:pPr algn="l">
              <a:lnSpc>
                <a:spcPts val="5222"/>
              </a:lnSpc>
            </a:pPr>
            <a:endParaRPr lang="en-US" sz="3730">
              <a:solidFill>
                <a:srgbClr val="0B4236"/>
              </a:solidFill>
              <a:latin typeface="Garet Book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69680" y="790575"/>
            <a:ext cx="9182983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144"/>
              </a:lnSpc>
            </a:pPr>
            <a:r>
              <a:rPr lang="en-US" sz="8454">
                <a:solidFill>
                  <a:srgbClr val="0B4236"/>
                </a:solidFill>
                <a:latin typeface="Neue Machina"/>
              </a:rPr>
              <a:t>OBJECTIVE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046306" y="9314082"/>
            <a:ext cx="21327024" cy="119964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drap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E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69680" y="4143206"/>
            <a:ext cx="14787935" cy="4647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18375" lvl="1" indent="-409188">
              <a:lnSpc>
                <a:spcPts val="5306"/>
              </a:lnSpc>
              <a:buFont typeface="Arial"/>
              <a:buChar char="•"/>
            </a:pPr>
            <a:r>
              <a:rPr lang="en-US" sz="3790">
                <a:solidFill>
                  <a:srgbClr val="0B4236"/>
                </a:solidFill>
                <a:latin typeface="Garet Book"/>
              </a:rPr>
              <a:t>SEMAPHORE IS A SIMPLY A VARIABLE. THIS VARIABLE IS USED TO SOLVE CRITICAL SECTION PROBLEM AND TO ACHIEVE PROCESS SYNCHRONZATION IN THE MULTI PROCESSING ENVIRONMENT.</a:t>
            </a:r>
          </a:p>
          <a:p>
            <a:pPr marL="818375" lvl="1" indent="-409188" algn="l">
              <a:lnSpc>
                <a:spcPts val="5306"/>
              </a:lnSpc>
              <a:buFont typeface="Arial"/>
              <a:buChar char="•"/>
            </a:pPr>
            <a:r>
              <a:rPr lang="en-US" sz="3790">
                <a:solidFill>
                  <a:srgbClr val="0B4236"/>
                </a:solidFill>
                <a:latin typeface="Garet Book"/>
              </a:rPr>
              <a:t>IT CONSISTS OF A COUNTER, A WAITING LIST OF PROCESSES AND TWO METHODS (E.G, FUNCTIONS): SIGNAL AND WAIT.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69680" y="790575"/>
            <a:ext cx="9182983" cy="27507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813"/>
              </a:lnSpc>
            </a:pPr>
            <a:r>
              <a:rPr lang="en-US" sz="9011">
                <a:solidFill>
                  <a:srgbClr val="0B4236"/>
                </a:solidFill>
                <a:latin typeface="Neue Machina"/>
              </a:rPr>
              <a:t>WHAT IS SEMAPHORE?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046306" y="9314082"/>
            <a:ext cx="21327024" cy="119964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restig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E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2023216"/>
            <a:ext cx="16230600" cy="2929070"/>
            <a:chOff x="0" y="0"/>
            <a:chExt cx="21640800" cy="3905427"/>
          </a:xfrm>
        </p:grpSpPr>
        <p:sp>
          <p:nvSpPr>
            <p:cNvPr id="3" name="TextBox 3"/>
            <p:cNvSpPr txBox="1"/>
            <p:nvPr/>
          </p:nvSpPr>
          <p:spPr>
            <a:xfrm>
              <a:off x="0" y="-9525"/>
              <a:ext cx="21640800" cy="672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28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00994"/>
              <a:ext cx="21640800" cy="30044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702797" lvl="1" indent="-351398" algn="l">
                <a:lnSpc>
                  <a:spcPts val="4557"/>
                </a:lnSpc>
                <a:buFont typeface="Arial"/>
                <a:buChar char="•"/>
              </a:pPr>
              <a:r>
                <a:rPr lang="en-US" sz="3255">
                  <a:solidFill>
                    <a:srgbClr val="0B4236"/>
                  </a:solidFill>
                  <a:latin typeface="Garet Book"/>
                </a:rPr>
                <a:t>A DEADLOCK IS A SITUATION IN WHICH MORE THAN ONE PROCESS IS BLOCKED BECAUSE IT IS HOLDING A RESOURCE AND ALSO REQUIRES SOME RESOURCE THAT IS ACQUIRED BY SOME OTHER PROCESS. THEREFORE, NONE OF THE PROCESSES GETS EXECUTED..</a:t>
              </a: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69680" y="1019175"/>
            <a:ext cx="9931731" cy="926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62"/>
              </a:lnSpc>
            </a:pPr>
            <a:r>
              <a:rPr lang="en-US" sz="6052">
                <a:solidFill>
                  <a:srgbClr val="0B4236"/>
                </a:solidFill>
                <a:latin typeface="Neue Machina"/>
              </a:rPr>
              <a:t>WHAT IS DEAD-LOCK ?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046306" y="9314082"/>
            <a:ext cx="21327024" cy="11996451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028700" y="5477436"/>
            <a:ext cx="12521927" cy="3311497"/>
            <a:chOff x="0" y="0"/>
            <a:chExt cx="16695902" cy="4415329"/>
          </a:xfrm>
        </p:grpSpPr>
        <p:sp>
          <p:nvSpPr>
            <p:cNvPr id="8" name="TextBox 8"/>
            <p:cNvSpPr txBox="1"/>
            <p:nvPr/>
          </p:nvSpPr>
          <p:spPr>
            <a:xfrm>
              <a:off x="0" y="-19050"/>
              <a:ext cx="16695902" cy="7749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544"/>
                </a:lnSpc>
                <a:spcBef>
                  <a:spcPct val="0"/>
                </a:spcBef>
              </a:pPr>
              <a:r>
                <a:rPr lang="en-US" sz="3787">
                  <a:solidFill>
                    <a:srgbClr val="0B4236"/>
                  </a:solidFill>
                  <a:ea typeface="Neue Machina"/>
                </a:rPr>
                <a:t>➢NECESSARY CONDITIONS FOR DEADLOCK :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030932"/>
              <a:ext cx="16695902" cy="33843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30797" lvl="1" indent="-315398">
                <a:lnSpc>
                  <a:spcPts val="4090"/>
                </a:lnSpc>
                <a:buFont typeface="Arial"/>
                <a:buChar char="•"/>
              </a:pPr>
              <a:r>
                <a:rPr lang="en-US" sz="2921">
                  <a:solidFill>
                    <a:srgbClr val="0B4236"/>
                  </a:solidFill>
                  <a:latin typeface="Garet Book"/>
                </a:rPr>
                <a:t>MUTUAL EXCLUSION </a:t>
              </a:r>
            </a:p>
            <a:p>
              <a:pPr marL="630797" lvl="1" indent="-315398">
                <a:lnSpc>
                  <a:spcPts val="4090"/>
                </a:lnSpc>
                <a:buFont typeface="Arial"/>
                <a:buChar char="•"/>
              </a:pPr>
              <a:r>
                <a:rPr lang="en-US" sz="2921">
                  <a:solidFill>
                    <a:srgbClr val="0B4236"/>
                  </a:solidFill>
                  <a:latin typeface="Garet Book"/>
                </a:rPr>
                <a:t>HOLD AND WAIT</a:t>
              </a:r>
            </a:p>
            <a:p>
              <a:pPr marL="630797" lvl="1" indent="-315398">
                <a:lnSpc>
                  <a:spcPts val="4090"/>
                </a:lnSpc>
                <a:buFont typeface="Arial"/>
                <a:buChar char="•"/>
              </a:pPr>
              <a:r>
                <a:rPr lang="en-US" sz="2921">
                  <a:solidFill>
                    <a:srgbClr val="0B4236"/>
                  </a:solidFill>
                  <a:latin typeface="Garet Book"/>
                </a:rPr>
                <a:t>NO PREEMPTION</a:t>
              </a:r>
            </a:p>
            <a:p>
              <a:pPr marL="630797" lvl="1" indent="-315398">
                <a:lnSpc>
                  <a:spcPts val="4090"/>
                </a:lnSpc>
                <a:buFont typeface="Arial"/>
                <a:buChar char="•"/>
              </a:pPr>
              <a:r>
                <a:rPr lang="en-US" sz="2921">
                  <a:solidFill>
                    <a:srgbClr val="0B4236"/>
                  </a:solidFill>
                  <a:latin typeface="Garet Book"/>
                </a:rPr>
                <a:t>CIRCULAR WAIT</a:t>
              </a:r>
            </a:p>
            <a:p>
              <a:pPr algn="l">
                <a:lnSpc>
                  <a:spcPts val="4090"/>
                </a:lnSpc>
              </a:pPr>
              <a:endParaRPr lang="en-US" sz="2921">
                <a:solidFill>
                  <a:srgbClr val="0B4236"/>
                </a:solidFill>
                <a:latin typeface="Garet Book"/>
              </a:endParaRPr>
            </a:p>
          </p:txBody>
        </p:sp>
      </p:grpSp>
    </p:spTree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E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558"/>
          <a:stretch>
            <a:fillRect/>
          </a:stretch>
        </p:blipFill>
        <p:spPr>
          <a:xfrm>
            <a:off x="7118942" y="256962"/>
            <a:ext cx="4885305" cy="9825523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43123" y="781050"/>
            <a:ext cx="6291574" cy="1238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31"/>
              </a:lnSpc>
            </a:pPr>
            <a:r>
              <a:rPr lang="en-US" sz="8026">
                <a:solidFill>
                  <a:srgbClr val="0B4236"/>
                </a:solidFill>
                <a:latin typeface="Neue Machina"/>
              </a:rPr>
              <a:t>Flowchart</a:t>
            </a:r>
          </a:p>
        </p:txBody>
      </p:sp>
    </p:spTree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E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69680" y="1462405"/>
            <a:ext cx="15292441" cy="8022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5231" lvl="1" indent="-237615">
              <a:lnSpc>
                <a:spcPts val="3081"/>
              </a:lnSpc>
              <a:buFont typeface="Arial"/>
              <a:buChar char="•"/>
            </a:pPr>
            <a:r>
              <a:rPr lang="en-US" sz="2201">
                <a:solidFill>
                  <a:srgbClr val="0B4236"/>
                </a:solidFill>
                <a:latin typeface="Garet Book"/>
              </a:rPr>
              <a:t>philosopher int P[5] ;</a:t>
            </a:r>
          </a:p>
          <a:p>
            <a:pPr marL="475231" lvl="1" indent="-237615">
              <a:lnSpc>
                <a:spcPts val="3081"/>
              </a:lnSpc>
              <a:buFont typeface="Arial"/>
              <a:buChar char="•"/>
            </a:pPr>
            <a:r>
              <a:rPr lang="en-US" sz="2201">
                <a:solidFill>
                  <a:srgbClr val="0B4236"/>
                </a:solidFill>
                <a:latin typeface="Garet Book"/>
              </a:rPr>
              <a:t>While ( TRUE)</a:t>
            </a:r>
          </a:p>
          <a:p>
            <a:pPr marL="475231" lvl="1" indent="-237615">
              <a:lnSpc>
                <a:spcPts val="3081"/>
              </a:lnSpc>
              <a:buFont typeface="Arial"/>
              <a:buChar char="•"/>
            </a:pPr>
            <a:r>
              <a:rPr lang="en-US" sz="2201">
                <a:solidFill>
                  <a:srgbClr val="0B4236"/>
                </a:solidFill>
                <a:latin typeface="Garet Book"/>
              </a:rPr>
              <a:t>/*Thinking*/</a:t>
            </a:r>
          </a:p>
          <a:p>
            <a:pPr marL="475231" lvl="1" indent="-237615">
              <a:lnSpc>
                <a:spcPts val="3081"/>
              </a:lnSpc>
              <a:buFont typeface="Arial"/>
              <a:buChar char="•"/>
            </a:pPr>
            <a:r>
              <a:rPr lang="en-US" sz="2201">
                <a:solidFill>
                  <a:srgbClr val="0B4236"/>
                </a:solidFill>
                <a:latin typeface="Garet Book"/>
              </a:rPr>
              <a:t>P ( fork [j]) ; /*Pick up left fork*/</a:t>
            </a:r>
          </a:p>
          <a:p>
            <a:pPr marL="475231" lvl="1" indent="-237615">
              <a:lnSpc>
                <a:spcPts val="3081"/>
              </a:lnSpc>
              <a:buFont typeface="Arial"/>
              <a:buChar char="•"/>
            </a:pPr>
            <a:r>
              <a:rPr lang="en-US" sz="2201">
                <a:solidFill>
                  <a:srgbClr val="0B4236"/>
                </a:solidFill>
                <a:latin typeface="Garet Book"/>
              </a:rPr>
              <a:t>P ( fork [i+l] mod 5 ) ; /*Pick up right fork */</a:t>
            </a:r>
          </a:p>
          <a:p>
            <a:pPr marL="475231" lvl="1" indent="-237615">
              <a:lnSpc>
                <a:spcPts val="3081"/>
              </a:lnSpc>
              <a:buFont typeface="Arial"/>
              <a:buChar char="•"/>
            </a:pPr>
            <a:r>
              <a:rPr lang="en-US" sz="2201">
                <a:solidFill>
                  <a:srgbClr val="0B4236"/>
                </a:solidFill>
                <a:latin typeface="Garet Book"/>
              </a:rPr>
              <a:t>eat ( ) ;</a:t>
            </a:r>
          </a:p>
          <a:p>
            <a:pPr marL="475231" lvl="1" indent="-237615">
              <a:lnSpc>
                <a:spcPts val="3081"/>
              </a:lnSpc>
              <a:buFont typeface="Arial"/>
              <a:buChar char="•"/>
            </a:pPr>
            <a:r>
              <a:rPr lang="en-US" sz="2201">
                <a:solidFill>
                  <a:srgbClr val="0B4236"/>
                </a:solidFill>
                <a:latin typeface="Garet Book"/>
              </a:rPr>
              <a:t>V ( fork [i]);</a:t>
            </a:r>
          </a:p>
          <a:p>
            <a:pPr marL="475231" lvl="1" indent="-237615">
              <a:lnSpc>
                <a:spcPts val="3081"/>
              </a:lnSpc>
              <a:buFont typeface="Arial"/>
              <a:buChar char="•"/>
            </a:pPr>
            <a:r>
              <a:rPr lang="en-US" sz="2201">
                <a:solidFill>
                  <a:srgbClr val="0B4236"/>
                </a:solidFill>
                <a:latin typeface="Garet Book"/>
              </a:rPr>
              <a:t>Philosopher 4 ( ) {</a:t>
            </a:r>
          </a:p>
          <a:p>
            <a:pPr marL="475231" lvl="1" indent="-237615">
              <a:lnSpc>
                <a:spcPts val="3081"/>
              </a:lnSpc>
              <a:buFont typeface="Arial"/>
              <a:buChar char="•"/>
            </a:pPr>
            <a:r>
              <a:rPr lang="en-US" sz="2201">
                <a:solidFill>
                  <a:srgbClr val="0B4236"/>
                </a:solidFill>
                <a:latin typeface="Garet Book"/>
              </a:rPr>
              <a:t>While ( TRUE) {</a:t>
            </a:r>
          </a:p>
          <a:p>
            <a:pPr marL="475231" lvl="1" indent="-237615">
              <a:lnSpc>
                <a:spcPts val="3081"/>
              </a:lnSpc>
              <a:buFont typeface="Arial"/>
              <a:buChar char="•"/>
            </a:pPr>
            <a:r>
              <a:rPr lang="en-US" sz="2201">
                <a:solidFill>
                  <a:srgbClr val="0B4236"/>
                </a:solidFill>
                <a:latin typeface="Garet Book"/>
              </a:rPr>
              <a:t>../*Thinking*/</a:t>
            </a:r>
          </a:p>
          <a:p>
            <a:pPr marL="475231" lvl="1" indent="-237615">
              <a:lnSpc>
                <a:spcPts val="3081"/>
              </a:lnSpc>
              <a:buFont typeface="Arial"/>
              <a:buChar char="•"/>
            </a:pPr>
            <a:r>
              <a:rPr lang="en-US" sz="2201">
                <a:solidFill>
                  <a:srgbClr val="0B4236"/>
                </a:solidFill>
                <a:latin typeface="Garet Book"/>
              </a:rPr>
              <a:t>P ( fork [O] ) ; /*Pick up right fork*/</a:t>
            </a:r>
          </a:p>
          <a:p>
            <a:pPr marL="475231" lvl="1" indent="-237615">
              <a:lnSpc>
                <a:spcPts val="3081"/>
              </a:lnSpc>
              <a:buFont typeface="Arial"/>
              <a:buChar char="•"/>
            </a:pPr>
            <a:r>
              <a:rPr lang="en-US" sz="2201">
                <a:solidFill>
                  <a:srgbClr val="0B4236"/>
                </a:solidFill>
                <a:latin typeface="Garet Book"/>
              </a:rPr>
              <a:t>P ( fork [4] ) ; /*Pick up left fork*/</a:t>
            </a:r>
          </a:p>
          <a:p>
            <a:pPr marL="475231" lvl="1" indent="-237615">
              <a:lnSpc>
                <a:spcPts val="3081"/>
              </a:lnSpc>
              <a:buFont typeface="Arial"/>
              <a:buChar char="•"/>
            </a:pPr>
            <a:r>
              <a:rPr lang="en-US" sz="2201">
                <a:solidFill>
                  <a:srgbClr val="0B4236"/>
                </a:solidFill>
                <a:latin typeface="Garet Book"/>
              </a:rPr>
              <a:t>eat( ) ;</a:t>
            </a:r>
          </a:p>
          <a:p>
            <a:pPr marL="475231" lvl="1" indent="-237615">
              <a:lnSpc>
                <a:spcPts val="3081"/>
              </a:lnSpc>
              <a:buFont typeface="Arial"/>
              <a:buChar char="•"/>
            </a:pPr>
            <a:r>
              <a:rPr lang="en-US" sz="2201">
                <a:solidFill>
                  <a:srgbClr val="0B4236"/>
                </a:solidFill>
                <a:latin typeface="Garet Book"/>
              </a:rPr>
              <a:t>V ( fork [4] ) ;</a:t>
            </a:r>
          </a:p>
          <a:p>
            <a:pPr marL="475231" lvl="1" indent="-237615">
              <a:lnSpc>
                <a:spcPts val="3081"/>
              </a:lnSpc>
              <a:buFont typeface="Arial"/>
              <a:buChar char="•"/>
            </a:pPr>
            <a:r>
              <a:rPr lang="en-US" sz="2201">
                <a:solidFill>
                  <a:srgbClr val="0B4236"/>
                </a:solidFill>
                <a:latin typeface="Garet Book"/>
              </a:rPr>
              <a:t>v (fork</a:t>
            </a:r>
          </a:p>
          <a:p>
            <a:pPr marL="475231" lvl="1" indent="-237615">
              <a:lnSpc>
                <a:spcPts val="3081"/>
              </a:lnSpc>
              <a:buFont typeface="Arial"/>
              <a:buChar char="•"/>
            </a:pPr>
            <a:r>
              <a:rPr lang="en-US" sz="2201">
                <a:solidFill>
                  <a:srgbClr val="0B4236"/>
                </a:solidFill>
                <a:latin typeface="Garet Book"/>
              </a:rPr>
              <a:t>Semaphore fork [5] = {1, 1, 1, 1, 1};</a:t>
            </a:r>
          </a:p>
          <a:p>
            <a:pPr marL="475231" lvl="1" indent="-237615">
              <a:lnSpc>
                <a:spcPts val="3081"/>
              </a:lnSpc>
              <a:buFont typeface="Arial"/>
              <a:buChar char="•"/>
            </a:pPr>
            <a:r>
              <a:rPr lang="en-US" sz="2201">
                <a:solidFill>
                  <a:srgbClr val="0B4236"/>
                </a:solidFill>
                <a:latin typeface="Garet Book"/>
              </a:rPr>
              <a:t>fork (philosopher),</a:t>
            </a:r>
          </a:p>
          <a:p>
            <a:pPr marL="475231" lvl="1" indent="-237615">
              <a:lnSpc>
                <a:spcPts val="3081"/>
              </a:lnSpc>
              <a:buFont typeface="Arial"/>
              <a:buChar char="•"/>
            </a:pPr>
            <a:r>
              <a:rPr lang="en-US" sz="2201">
                <a:solidFill>
                  <a:srgbClr val="0B4236"/>
                </a:solidFill>
                <a:latin typeface="Garet Book"/>
              </a:rPr>
              <a:t>fork (philosopher), 1, 1)</a:t>
            </a:r>
          </a:p>
          <a:p>
            <a:pPr marL="475231" lvl="1" indent="-237615">
              <a:lnSpc>
                <a:spcPts val="3081"/>
              </a:lnSpc>
              <a:buFont typeface="Arial"/>
              <a:buChar char="•"/>
            </a:pPr>
            <a:r>
              <a:rPr lang="en-US" sz="2201">
                <a:solidFill>
                  <a:srgbClr val="0B4236"/>
                </a:solidFill>
                <a:latin typeface="Garet Book"/>
              </a:rPr>
              <a:t>fork (philosopher),</a:t>
            </a:r>
          </a:p>
          <a:p>
            <a:pPr marL="475231" lvl="1" indent="-237615">
              <a:lnSpc>
                <a:spcPts val="3081"/>
              </a:lnSpc>
              <a:buFont typeface="Arial"/>
              <a:buChar char="•"/>
            </a:pPr>
            <a:r>
              <a:rPr lang="en-US" sz="2201">
                <a:solidFill>
                  <a:srgbClr val="0B4236"/>
                </a:solidFill>
                <a:latin typeface="Garet Book"/>
              </a:rPr>
              <a:t>fork (philosopher), I, 3)</a:t>
            </a:r>
          </a:p>
          <a:p>
            <a:pPr marL="475231" lvl="1" indent="-237615" algn="l">
              <a:lnSpc>
                <a:spcPts val="3081"/>
              </a:lnSpc>
              <a:buFont typeface="Arial"/>
              <a:buChar char="•"/>
            </a:pPr>
            <a:r>
              <a:rPr lang="en-US" sz="2201">
                <a:solidFill>
                  <a:srgbClr val="0B4236"/>
                </a:solidFill>
                <a:latin typeface="Garet Book"/>
              </a:rPr>
              <a:t>fork (philosopher),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69680" y="205105"/>
            <a:ext cx="9182983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144"/>
              </a:lnSpc>
            </a:pPr>
            <a:r>
              <a:rPr lang="en-US" sz="8454">
                <a:solidFill>
                  <a:srgbClr val="0B4236"/>
                </a:solidFill>
                <a:latin typeface="Neue Machina"/>
              </a:rPr>
              <a:t>Algorithm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046306" y="9314082"/>
            <a:ext cx="21327024" cy="119964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pageCurlDoubl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625</Words>
  <Application>Microsoft Office PowerPoint</Application>
  <PresentationFormat>Custom</PresentationFormat>
  <Paragraphs>86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Neue Machina</vt:lpstr>
      <vt:lpstr>Garet Book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Dining Philosopher Problem</dc:title>
  <dc:creator>Vaibhav Sabharwal</dc:creator>
  <cp:lastModifiedBy>Vaibhav Sabharwal</cp:lastModifiedBy>
  <cp:revision>4</cp:revision>
  <dcterms:created xsi:type="dcterms:W3CDTF">2006-08-16T00:00:00Z</dcterms:created>
  <dcterms:modified xsi:type="dcterms:W3CDTF">2022-12-20T17:02:20Z</dcterms:modified>
  <dc:identifier>DAFVOSBbA18</dc:identifier>
</cp:coreProperties>
</file>

<file path=docProps/thumbnail.jpeg>
</file>